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8" r:id="rId9"/>
    <p:sldId id="27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919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996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996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F0D175E5-58E9-4F90-8983-E7BE954AADB1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B97E234-49B3-43E8-BFE4-8FD93F66F0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9FFA0-25D6-494E-B52F-E8D20A5986AA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D3A87-CF47-409C-BC42-757BAE3456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EC079-4BBA-4536-9613-1B76DF570009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6C11E-11AF-499B-BA39-C10D3087B3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6C285-07FF-4954-AAA3-C857575AAE3C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17065-F901-4C0D-8616-B6E1F9BDE5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CD21E-0854-41B5-A9AE-1D10EFAAEDF4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ED902-2D6B-4035-BC2D-C712BA0A6A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61839-C48C-47C7-A6A8-D0D20514462A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9A1FF-DBCA-45DB-A387-D038BD01F2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23480-8958-4280-B0AA-6C9002917FB5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A4171-324E-4CD2-A76A-74D7E6FB26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F362A-3BDB-422D-BF57-04B685B1BB60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FC5D4-607E-47B4-B655-ACD5294562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8339B-74C6-48F2-8560-D429E9FD8AFD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758FC-C29C-4DDD-B8FE-D2341EB4B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8AE16-7FD1-4082-AAA7-ADC895FF579C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A4C89-E3C8-470C-8243-397DDE14FE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9E60A-2613-4947-851E-40DA0DDD03DB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79A83-3BA8-4383-AA1F-6E491D6622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19865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19866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19866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19866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19866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19866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9866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104312C8-3C2C-44F0-B75B-C04687C5B9BD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19866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66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3BFE6A8-925F-4B54-8BB6-2FFA44AF71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24" r:id="rId3"/>
    <p:sldLayoutId id="2147483723" r:id="rId4"/>
    <p:sldLayoutId id="2147483722" r:id="rId5"/>
    <p:sldLayoutId id="2147483721" r:id="rId6"/>
    <p:sldLayoutId id="2147483720" r:id="rId7"/>
    <p:sldLayoutId id="2147483719" r:id="rId8"/>
    <p:sldLayoutId id="2147483718" r:id="rId9"/>
    <p:sldLayoutId id="2147483717" r:id="rId10"/>
    <p:sldLayoutId id="214748371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483768" y="2204864"/>
            <a:ext cx="612068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 w="9000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ОРГАНИЗАЦИЯ</a:t>
            </a:r>
            <a:r>
              <a:rPr lang="ru-RU" sz="4400" b="1" cap="all" dirty="0">
                <a:ln w="9000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effectLst/>
                <a:latin typeface="+mn-lt"/>
              </a:rPr>
              <a:t>                                      И </a:t>
            </a:r>
            <a:r>
              <a:rPr lang="ru-RU" sz="4400" b="1" cap="all" dirty="0">
                <a:ln w="9000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ПРОВЕДЕНИЕ</a:t>
            </a:r>
            <a:r>
              <a:rPr lang="ru-RU" sz="4400" b="1" cap="all" dirty="0">
                <a:ln w="9000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effectLst/>
                <a:latin typeface="+mn-lt"/>
              </a:rPr>
              <a:t> </a:t>
            </a:r>
            <a:r>
              <a:rPr lang="ru-RU" sz="4400" b="1" cap="all" dirty="0">
                <a:ln w="9000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ПРОГУЛОК</a:t>
            </a:r>
            <a:r>
              <a:rPr lang="ru-RU" sz="4400" b="1" cap="all" dirty="0">
                <a:ln w="9000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effectLst/>
                <a:latin typeface="+mn-lt"/>
              </a:rPr>
              <a:t> В ДЕТСКОМ </a:t>
            </a:r>
            <a:r>
              <a:rPr lang="ru-RU" sz="4400" b="1" cap="all" dirty="0">
                <a:ln w="9000" cmpd="sng">
                  <a:solidFill>
                    <a:srgbClr val="92D050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САДУ</a:t>
            </a:r>
          </a:p>
        </p:txBody>
      </p:sp>
      <p:pic>
        <p:nvPicPr>
          <p:cNvPr id="13317" name="Picture 7" descr="c09-32kopirovan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025" y="3141663"/>
            <a:ext cx="2101850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6"/>
          <p:cNvSpPr txBox="1">
            <a:spLocks noChangeArrowheads="1"/>
          </p:cNvSpPr>
          <p:nvPr/>
        </p:nvSpPr>
        <p:spPr bwMode="auto">
          <a:xfrm>
            <a:off x="900113" y="260350"/>
            <a:ext cx="7129462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8000"/>
                </a:solidFill>
              </a:rPr>
              <a:t>Прогулка</a:t>
            </a:r>
            <a:r>
              <a:rPr lang="ru-RU" sz="2000">
                <a:latin typeface="Verdana" pitchFamily="34" charset="0"/>
              </a:rPr>
              <a:t> </a:t>
            </a:r>
            <a:r>
              <a:rPr lang="ru-RU">
                <a:latin typeface="Verdana" pitchFamily="34" charset="0"/>
              </a:rPr>
              <a:t>– очень важный режимный момент жизнедеятельности детей в ДОУ. </a:t>
            </a:r>
          </a:p>
        </p:txBody>
      </p:sp>
      <p:sp>
        <p:nvSpPr>
          <p:cNvPr id="14338" name="Text Box 7"/>
          <p:cNvSpPr txBox="1">
            <a:spLocks noChangeArrowheads="1"/>
          </p:cNvSpPr>
          <p:nvPr/>
        </p:nvSpPr>
        <p:spPr bwMode="auto">
          <a:xfrm>
            <a:off x="1042988" y="908050"/>
            <a:ext cx="7848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008000"/>
                </a:solidFill>
              </a:rPr>
              <a:t>Цель прогулки</a:t>
            </a:r>
            <a:r>
              <a:rPr lang="ru-RU"/>
              <a:t> – укрепление здоровья, профилактика утомления, физическое и умственное развитие детей, восстановление сниженных в процессе деятельности функциональных ресурсов организма.  </a:t>
            </a:r>
          </a:p>
        </p:txBody>
      </p:sp>
      <p:sp>
        <p:nvSpPr>
          <p:cNvPr id="14339" name="Text Box 8"/>
          <p:cNvSpPr txBox="1">
            <a:spLocks noChangeArrowheads="1"/>
          </p:cNvSpPr>
          <p:nvPr/>
        </p:nvSpPr>
        <p:spPr bwMode="auto">
          <a:xfrm>
            <a:off x="790575" y="2133600"/>
            <a:ext cx="8353425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008000"/>
                </a:solidFill>
              </a:rPr>
              <a:t>Задачи прогулки</a:t>
            </a:r>
            <a:r>
              <a:rPr lang="ru-RU" sz="2000">
                <a:solidFill>
                  <a:srgbClr val="008000"/>
                </a:solidFill>
              </a:rPr>
              <a:t> :</a:t>
            </a:r>
            <a:r>
              <a:rPr lang="ru-RU" sz="2000"/>
              <a:t>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/>
              <a:t>оказывать закаливающее воздействие на организм в естественных условиях;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/>
              <a:t>способствовать повышению уровня физической подготовленности детей дошкольного возраста;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/>
              <a:t>оптимизировать двигательную активность детей;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/>
              <a:t>способствовать познавательно-речевому, художественно-эстетическому, социально-личностному развитию детей .  </a:t>
            </a:r>
          </a:p>
        </p:txBody>
      </p:sp>
      <p:sp>
        <p:nvSpPr>
          <p:cNvPr id="14340" name="Text Box 9"/>
          <p:cNvSpPr txBox="1">
            <a:spLocks noChangeArrowheads="1"/>
          </p:cNvSpPr>
          <p:nvPr/>
        </p:nvSpPr>
        <p:spPr bwMode="auto">
          <a:xfrm>
            <a:off x="792163" y="5157788"/>
            <a:ext cx="83518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008000"/>
                </a:solidFill>
              </a:rPr>
              <a:t>Виды прогулки</a:t>
            </a:r>
            <a:r>
              <a:rPr lang="ru-RU"/>
              <a:t> (по месту проведения): на участке Учреждения; пешеходные прогулки за пределы участка ДОУ (старший дошкольный возраст на расстояние до двух километров) 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513" y="404813"/>
            <a:ext cx="5599112" cy="519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Структура прогулки: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622" y="3940474"/>
            <a:ext cx="3050164" cy="22857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/>
          <a:srcRect b="50298"/>
          <a:stretch/>
        </p:blipFill>
        <p:spPr bwMode="auto">
          <a:xfrm>
            <a:off x="5836617" y="1234120"/>
            <a:ext cx="3230215" cy="20732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364" name="Прямоугольник 1"/>
          <p:cNvSpPr>
            <a:spLocks noChangeArrowheads="1"/>
          </p:cNvSpPr>
          <p:nvPr/>
        </p:nvSpPr>
        <p:spPr bwMode="auto">
          <a:xfrm>
            <a:off x="971550" y="1268413"/>
            <a:ext cx="2592388" cy="503237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8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>
                <a:solidFill>
                  <a:srgbClr val="008000"/>
                </a:solidFill>
              </a:rPr>
              <a:t>Наблюдение</a:t>
            </a:r>
          </a:p>
        </p:txBody>
      </p:sp>
      <p:sp>
        <p:nvSpPr>
          <p:cNvPr id="15365" name="Прямоугольник 5"/>
          <p:cNvSpPr>
            <a:spLocks noChangeArrowheads="1"/>
          </p:cNvSpPr>
          <p:nvPr/>
        </p:nvSpPr>
        <p:spPr bwMode="auto">
          <a:xfrm>
            <a:off x="1619250" y="1989138"/>
            <a:ext cx="2881313" cy="1008062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8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>
                <a:solidFill>
                  <a:srgbClr val="008000"/>
                </a:solidFill>
              </a:rPr>
              <a:t>Двигательная активность: подвижные игры, спортивные игры, спортивные упражнения</a:t>
            </a:r>
          </a:p>
        </p:txBody>
      </p:sp>
      <p:sp>
        <p:nvSpPr>
          <p:cNvPr id="15366" name="Прямоугольник 7"/>
          <p:cNvSpPr>
            <a:spLocks noChangeArrowheads="1"/>
          </p:cNvSpPr>
          <p:nvPr/>
        </p:nvSpPr>
        <p:spPr bwMode="auto">
          <a:xfrm>
            <a:off x="3344863" y="3321050"/>
            <a:ext cx="2592387" cy="503238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8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>
                <a:solidFill>
                  <a:srgbClr val="008000"/>
                </a:solidFill>
              </a:rPr>
              <a:t>Трудовые поручения</a:t>
            </a:r>
          </a:p>
        </p:txBody>
      </p:sp>
      <p:sp>
        <p:nvSpPr>
          <p:cNvPr id="15367" name="Прямоугольник 6"/>
          <p:cNvSpPr>
            <a:spLocks noChangeArrowheads="1"/>
          </p:cNvSpPr>
          <p:nvPr/>
        </p:nvSpPr>
        <p:spPr bwMode="auto">
          <a:xfrm>
            <a:off x="4500563" y="4076700"/>
            <a:ext cx="2951162" cy="1152525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8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>
                <a:solidFill>
                  <a:srgbClr val="008000"/>
                </a:solidFill>
              </a:rPr>
              <a:t>Индивидуальная работа по различным направления развития воспитанников</a:t>
            </a:r>
          </a:p>
        </p:txBody>
      </p:sp>
      <p:sp>
        <p:nvSpPr>
          <p:cNvPr id="15368" name="Прямоугольник 8"/>
          <p:cNvSpPr>
            <a:spLocks noChangeArrowheads="1"/>
          </p:cNvSpPr>
          <p:nvPr/>
        </p:nvSpPr>
        <p:spPr bwMode="auto">
          <a:xfrm>
            <a:off x="5937250" y="5516563"/>
            <a:ext cx="2592388" cy="576262"/>
          </a:xfrm>
          <a:prstGeom prst="rect">
            <a:avLst/>
          </a:prstGeom>
          <a:solidFill>
            <a:schemeClr val="bg1"/>
          </a:solidFill>
          <a:ln w="25400" algn="ctr">
            <a:solidFill>
              <a:srgbClr val="008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>
                <a:solidFill>
                  <a:srgbClr val="008000"/>
                </a:solidFill>
              </a:rPr>
              <a:t>Самостоятельная деятельность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7"/>
          <p:cNvSpPr txBox="1">
            <a:spLocks noChangeArrowheads="1"/>
          </p:cNvSpPr>
          <p:nvPr/>
        </p:nvSpPr>
        <p:spPr bwMode="auto">
          <a:xfrm>
            <a:off x="1116013" y="620713"/>
            <a:ext cx="5113337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008000"/>
                </a:solidFill>
              </a:rPr>
              <a:t>Наблюдение.</a:t>
            </a:r>
          </a:p>
          <a:p>
            <a:pPr>
              <a:spcBef>
                <a:spcPct val="50000"/>
              </a:spcBef>
            </a:pPr>
            <a:endParaRPr lang="ru-RU" sz="2800" b="1">
              <a:solidFill>
                <a:srgbClr val="008000"/>
              </a:solidFill>
            </a:endParaRPr>
          </a:p>
        </p:txBody>
      </p:sp>
      <p:sp>
        <p:nvSpPr>
          <p:cNvPr id="16386" name="Text Box 8"/>
          <p:cNvSpPr txBox="1">
            <a:spLocks noChangeArrowheads="1"/>
          </p:cNvSpPr>
          <p:nvPr/>
        </p:nvSpPr>
        <p:spPr bwMode="auto">
          <a:xfrm>
            <a:off x="5292080" y="2420888"/>
            <a:ext cx="3673475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 dirty="0">
                <a:solidFill>
                  <a:srgbClr val="008000"/>
                </a:solidFill>
              </a:rPr>
              <a:t>Объектами наблюдений могут быть:</a:t>
            </a:r>
          </a:p>
          <a:p>
            <a:pPr>
              <a:buFontTx/>
              <a:buChar char="•"/>
            </a:pPr>
            <a:r>
              <a:rPr lang="ru-RU" sz="1700" dirty="0"/>
              <a:t>Живая природа: цветы, деревья, кустарники и т.д.</a:t>
            </a:r>
          </a:p>
          <a:p>
            <a:pPr>
              <a:buFontTx/>
              <a:buChar char="•"/>
            </a:pPr>
            <a:r>
              <a:rPr lang="ru-RU" sz="1700" dirty="0"/>
              <a:t>Живые объекты: животные, птицы, насекомые</a:t>
            </a:r>
          </a:p>
          <a:p>
            <a:pPr>
              <a:buFontTx/>
              <a:buChar char="•"/>
            </a:pPr>
            <a:r>
              <a:rPr lang="ru-RU" sz="1700" dirty="0"/>
              <a:t>Неживая природа: сезонные изменения и различные явления природы (дождь, снег, текущие ручьи);</a:t>
            </a:r>
          </a:p>
          <a:p>
            <a:pPr>
              <a:buFontTx/>
              <a:buChar char="•"/>
            </a:pPr>
            <a:r>
              <a:rPr lang="ru-RU" sz="1700" dirty="0"/>
              <a:t>Неживые объекты: здания, транспорт и т.д.</a:t>
            </a:r>
          </a:p>
          <a:p>
            <a:pPr>
              <a:buFontTx/>
              <a:buChar char="•"/>
            </a:pPr>
            <a:r>
              <a:rPr lang="ru-RU" sz="1700" dirty="0"/>
              <a:t>Наблюдения за трудом взрослых (дворника, шофера, строителя и т.д.) организуются 1-2 раза в квартал.</a:t>
            </a:r>
          </a:p>
        </p:txBody>
      </p:sp>
      <p:sp>
        <p:nvSpPr>
          <p:cNvPr id="16387" name="Text Box 9"/>
          <p:cNvSpPr txBox="1">
            <a:spLocks noChangeArrowheads="1"/>
          </p:cNvSpPr>
          <p:nvPr/>
        </p:nvSpPr>
        <p:spPr bwMode="auto">
          <a:xfrm>
            <a:off x="1042988" y="1412875"/>
            <a:ext cx="4103687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 dirty="0">
                <a:solidFill>
                  <a:srgbClr val="008000"/>
                </a:solidFill>
              </a:rPr>
              <a:t>Виды наблюдения:</a:t>
            </a:r>
            <a:endParaRPr lang="ru-RU" sz="2000" b="1" dirty="0">
              <a:solidFill>
                <a:srgbClr val="008000"/>
              </a:solidFill>
            </a:endParaRPr>
          </a:p>
          <a:p>
            <a:endParaRPr lang="ru-RU" sz="1700" dirty="0"/>
          </a:p>
          <a:p>
            <a:r>
              <a:rPr lang="ru-RU" sz="1700" dirty="0"/>
              <a:t>Кратковременные наблюдения организуются для формирования о свойствах и качествах предмета или явления (дети учатся различать форму, цвет, величину, пространственное расположение частей и характер поверхности, а при ознакомлении с животными — характерные движения, издаваемые звуки) и т.д.</a:t>
            </a:r>
          </a:p>
          <a:p>
            <a:r>
              <a:rPr lang="ru-RU" sz="1700" dirty="0"/>
              <a:t>Длительные наблюдения организуются для накопления знаний о росте и развитии растений и животных, о сезонных изменениях в природе. Дети при этом сравнивают наблюдаемое состояние объекта с тем, что было раньше.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r="3499" b="11256"/>
          <a:stretch/>
        </p:blipFill>
        <p:spPr bwMode="auto">
          <a:xfrm>
            <a:off x="5518592" y="203417"/>
            <a:ext cx="3075690" cy="21460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6"/>
          <p:cNvSpPr txBox="1">
            <a:spLocks noChangeArrowheads="1"/>
          </p:cNvSpPr>
          <p:nvPr/>
        </p:nvSpPr>
        <p:spPr bwMode="auto">
          <a:xfrm>
            <a:off x="1763713" y="836613"/>
            <a:ext cx="28797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rgbClr val="008000"/>
                </a:solidFill>
              </a:rPr>
              <a:t>Двигательная активность.</a:t>
            </a:r>
          </a:p>
        </p:txBody>
      </p:sp>
      <p:sp>
        <p:nvSpPr>
          <p:cNvPr id="17410" name="Text Box 7"/>
          <p:cNvSpPr txBox="1">
            <a:spLocks noChangeArrowheads="1"/>
          </p:cNvSpPr>
          <p:nvPr/>
        </p:nvSpPr>
        <p:spPr bwMode="auto">
          <a:xfrm>
            <a:off x="468313" y="3213100"/>
            <a:ext cx="7559675" cy="283154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/>
            <a:r>
              <a:rPr lang="ru-RU" dirty="0"/>
              <a:t>    </a:t>
            </a:r>
          </a:p>
          <a:p>
            <a:pPr lvl="2"/>
            <a:endParaRPr lang="ru-RU" sz="1600" dirty="0"/>
          </a:p>
          <a:p>
            <a:pPr lvl="2"/>
            <a:r>
              <a:rPr lang="ru-RU" sz="1600" dirty="0"/>
              <a:t> </a:t>
            </a:r>
            <a:r>
              <a:rPr lang="ru-RU" sz="1600" dirty="0">
                <a:solidFill>
                  <a:srgbClr val="008000"/>
                </a:solidFill>
              </a:rPr>
              <a:t>На вечерней прогулке</a:t>
            </a:r>
            <a:r>
              <a:rPr lang="ru-RU" sz="1600" dirty="0"/>
              <a:t>: в младшей и в средней группах – 10-15 мин,  в старшей и подготовительной группах – 12-15 мин. </a:t>
            </a:r>
          </a:p>
          <a:p>
            <a:pPr lvl="2"/>
            <a:r>
              <a:rPr lang="ru-RU" sz="1600" dirty="0"/>
              <a:t>  Подвижные игры можно дополнять или заменять  спортивными упражнениями или в старшем дошкольном возрасте спортивными играми, играми с элементами соревнований.</a:t>
            </a:r>
          </a:p>
          <a:p>
            <a:pPr lvl="2"/>
            <a:r>
              <a:rPr lang="ru-RU" sz="1600" dirty="0"/>
              <a:t>  К спортивным упражнениям относятся: катание на санках, на лыжах, катание на велосипедах, самокатах. </a:t>
            </a:r>
          </a:p>
          <a:p>
            <a:pPr lvl="2"/>
            <a:r>
              <a:rPr lang="ru-RU" sz="1600" dirty="0"/>
              <a:t> К спортивным играм относятся: городки,  баскетбол, бадминтон, настольный теннис, футбол, хоккей.</a:t>
            </a:r>
          </a:p>
        </p:txBody>
      </p:sp>
      <p:pic>
        <p:nvPicPr>
          <p:cNvPr id="17411" name="Picture 9" descr="0013-009-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3738" y="188913"/>
            <a:ext cx="3370262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10"/>
          <p:cNvSpPr txBox="1">
            <a:spLocks noChangeArrowheads="1"/>
          </p:cNvSpPr>
          <p:nvPr/>
        </p:nvSpPr>
        <p:spPr bwMode="auto">
          <a:xfrm>
            <a:off x="468313" y="2060575"/>
            <a:ext cx="5399831" cy="1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2"/>
            <a:r>
              <a:rPr lang="ru-RU" sz="1600" dirty="0"/>
              <a:t>Подвижные игры и физические упражнения </a:t>
            </a:r>
            <a:r>
              <a:rPr lang="ru-RU" sz="1600" dirty="0">
                <a:solidFill>
                  <a:srgbClr val="008000"/>
                </a:solidFill>
              </a:rPr>
              <a:t>на утренней прогулке</a:t>
            </a:r>
            <a:r>
              <a:rPr lang="ru-RU" sz="1600" dirty="0"/>
              <a:t>: в младшей группе – 6-10 мин, в средней группе – 10-15 мин,  в старшей и подготовительной группах – 20-25 мин. </a:t>
            </a:r>
          </a:p>
          <a:p>
            <a:pPr>
              <a:spcBef>
                <a:spcPct val="50000"/>
              </a:spcBef>
            </a:pPr>
            <a:endParaRPr lang="ru-RU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5"/>
          <p:cNvSpPr txBox="1">
            <a:spLocks noChangeArrowheads="1"/>
          </p:cNvSpPr>
          <p:nvPr/>
        </p:nvSpPr>
        <p:spPr bwMode="auto">
          <a:xfrm>
            <a:off x="1476375" y="836613"/>
            <a:ext cx="70564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rgbClr val="008000"/>
                </a:solidFill>
              </a:rPr>
              <a:t>Трудовая деятельность детей на участке.</a:t>
            </a:r>
          </a:p>
        </p:txBody>
      </p:sp>
      <p:sp>
        <p:nvSpPr>
          <p:cNvPr id="18434" name="Text Box 6"/>
          <p:cNvSpPr txBox="1">
            <a:spLocks noChangeArrowheads="1"/>
          </p:cNvSpPr>
          <p:nvPr/>
        </p:nvSpPr>
        <p:spPr bwMode="auto">
          <a:xfrm>
            <a:off x="1170962" y="2043112"/>
            <a:ext cx="3545053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Формами организации труда детей являются:</a:t>
            </a:r>
          </a:p>
          <a:p>
            <a:r>
              <a:rPr lang="ru-RU" dirty="0"/>
              <a:t>- индивидуальные трудовые поручения;</a:t>
            </a:r>
          </a:p>
          <a:p>
            <a:r>
              <a:rPr lang="ru-RU" dirty="0"/>
              <a:t>- работа в группах;</a:t>
            </a:r>
          </a:p>
          <a:p>
            <a:r>
              <a:rPr lang="ru-RU" dirty="0"/>
              <a:t>- коллективный труд.</a:t>
            </a:r>
          </a:p>
        </p:txBody>
      </p:sp>
      <p:pic>
        <p:nvPicPr>
          <p:cNvPr id="18435" name="Picture 8" descr="children_kids_wallpaper_for_computer-724x5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1916113"/>
            <a:ext cx="3952875" cy="29638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436" name="Picture 10" descr="imgh10635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568" y="3944938"/>
            <a:ext cx="3816350" cy="26241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5"/>
          <p:cNvSpPr txBox="1">
            <a:spLocks noChangeArrowheads="1"/>
          </p:cNvSpPr>
          <p:nvPr/>
        </p:nvSpPr>
        <p:spPr bwMode="auto">
          <a:xfrm>
            <a:off x="1547813" y="981075"/>
            <a:ext cx="54721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008000"/>
                </a:solidFill>
              </a:rPr>
              <a:t>Индивидуальная работа.</a:t>
            </a:r>
          </a:p>
        </p:txBody>
      </p:sp>
      <p:sp>
        <p:nvSpPr>
          <p:cNvPr id="19458" name="Text Box 6"/>
          <p:cNvSpPr txBox="1">
            <a:spLocks noChangeArrowheads="1"/>
          </p:cNvSpPr>
          <p:nvPr/>
        </p:nvSpPr>
        <p:spPr bwMode="auto">
          <a:xfrm>
            <a:off x="4643438" y="1844675"/>
            <a:ext cx="4176712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700" dirty="0"/>
              <a:t>Во время прогулок воспитатель проводит индивидуальную работу с детьми: для одних организует игру с мячом, метание в цель, для других - упражнение в равновесии, для третьих - спрыгивание с пеньков, перешагивание через деревья, сбегание с пригорков.</a:t>
            </a:r>
          </a:p>
          <a:p>
            <a:pPr algn="just"/>
            <a:r>
              <a:rPr lang="ru-RU" sz="1700" dirty="0"/>
              <a:t>На прогулках осуществляется работа и по развитию речи ребенка: отработка звукопроизношения, заучивание стихов, беседа по рекомендации учителя – логопеда.</a:t>
            </a:r>
          </a:p>
          <a:p>
            <a:pPr algn="just"/>
            <a:r>
              <a:rPr lang="ru-RU" sz="1700" dirty="0"/>
              <a:t>Воспитатель может вспомнить с детьми слова и мелодию песни, которую разучивали на музыкальном занятии.</a:t>
            </a:r>
          </a:p>
        </p:txBody>
      </p:sp>
      <p:pic>
        <p:nvPicPr>
          <p:cNvPr id="19459" name="Picture 8" descr="bi0199657_1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205038"/>
            <a:ext cx="3902075" cy="391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Содержимое 2"/>
          <p:cNvSpPr>
            <a:spLocks noGrp="1"/>
          </p:cNvSpPr>
          <p:nvPr>
            <p:ph idx="4294967295"/>
          </p:nvPr>
        </p:nvSpPr>
        <p:spPr>
          <a:xfrm>
            <a:off x="755576" y="981075"/>
            <a:ext cx="8136903" cy="41036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1600" dirty="0"/>
              <a:t>         </a:t>
            </a:r>
            <a:r>
              <a:rPr lang="ru-RU" sz="1800" dirty="0"/>
              <a:t>Характер и продолжительность зависят от индивидуальных потребностей и интересов детей, развивающей среды.</a:t>
            </a:r>
          </a:p>
          <a:p>
            <a:pPr eaLnBrk="1" hangingPunct="1">
              <a:buFont typeface="Wingdings" pitchFamily="2" charset="2"/>
              <a:buNone/>
            </a:pPr>
            <a:endParaRPr lang="ru-RU" sz="1800" dirty="0"/>
          </a:p>
          <a:p>
            <a:pPr eaLnBrk="1" hangingPunct="1">
              <a:buFont typeface="Wingdings" pitchFamily="2" charset="2"/>
              <a:buNone/>
            </a:pPr>
            <a:r>
              <a:rPr lang="ru-RU" sz="1700" dirty="0"/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700" dirty="0"/>
              <a:t>	Индивидуальные задания (в соответствие с календарным планированием).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700" dirty="0"/>
              <a:t>	В зависимости от погодных условий двигательная деятельность детей на воздухе может быть различной интенсивности, чтобы дети не переохлаждались или не перегревались.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1700" dirty="0"/>
              <a:t>	Не допускается длительное нахождение детей на прогулке без движений. </a:t>
            </a:r>
          </a:p>
        </p:txBody>
      </p:sp>
      <p:sp>
        <p:nvSpPr>
          <p:cNvPr id="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63090" y="193836"/>
            <a:ext cx="7502058" cy="925169"/>
          </a:xfrm>
        </p:spPr>
        <p:txBody>
          <a:bodyPr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kern="1200" dirty="0">
                <a:ln w="6350"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Самостоятельная двигательная активность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7463" y="3933056"/>
            <a:ext cx="2619375" cy="24936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808038" y="3876675"/>
            <a:ext cx="35480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395536" y="4139930"/>
            <a:ext cx="5400615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1700" dirty="0"/>
              <a:t>Воспитатель может предложить детям организовать сюжетно - ролевую или подвижную игру, занимательные задания, игрушки или инвентарь для труда и т.д.</a:t>
            </a:r>
            <a:r>
              <a:rPr lang="ru-RU" sz="1700" b="1" dirty="0"/>
              <a:t> </a:t>
            </a:r>
          </a:p>
          <a:p>
            <a:pPr>
              <a:spcBef>
                <a:spcPct val="50000"/>
              </a:spcBef>
            </a:pPr>
            <a:endParaRPr lang="ru-RU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%25D0%25BF%25D1%2580%25D0%25BE%25D0%25B3%25D1%2583%25D0%25BB%25D0%25BA%25D0%25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624" y="2132856"/>
            <a:ext cx="6962775" cy="42767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1331913" y="620713"/>
            <a:ext cx="73453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>
                <a:solidFill>
                  <a:srgbClr val="008000"/>
                </a:solidFill>
              </a:rPr>
              <a:t>СПАСИБО ЗА ВНИМАНИЕ!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419</TotalTime>
  <Words>614</Words>
  <Application>Microsoft Office PowerPoint</Application>
  <PresentationFormat>Экран (4:3)</PresentationFormat>
  <Paragraphs>52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Tahoma</vt:lpstr>
      <vt:lpstr>Verdana</vt:lpstr>
      <vt:lpstr>Wingdings</vt:lpstr>
      <vt:lpstr>Палитра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Самостоятельная двигательная активность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и проведение прогулок в детском саду</dc:title>
  <dc:creator>Ольга</dc:creator>
  <cp:lastModifiedBy>DS-35 PC-10</cp:lastModifiedBy>
  <cp:revision>38</cp:revision>
  <dcterms:created xsi:type="dcterms:W3CDTF">2013-10-02T16:34:05Z</dcterms:created>
  <dcterms:modified xsi:type="dcterms:W3CDTF">2023-10-27T03:26:33Z</dcterms:modified>
</cp:coreProperties>
</file>